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4"/>
  </p:notesMasterIdLst>
  <p:sldIdLst>
    <p:sldId id="256" r:id="rId2"/>
    <p:sldId id="603" r:id="rId3"/>
    <p:sldId id="561" r:id="rId4"/>
    <p:sldId id="604" r:id="rId5"/>
    <p:sldId id="522" r:id="rId6"/>
    <p:sldId id="637" r:id="rId7"/>
    <p:sldId id="656" r:id="rId8"/>
    <p:sldId id="657" r:id="rId9"/>
    <p:sldId id="658" r:id="rId10"/>
    <p:sldId id="659" r:id="rId11"/>
    <p:sldId id="661" r:id="rId12"/>
    <p:sldId id="663" r:id="rId13"/>
    <p:sldId id="665" r:id="rId14"/>
    <p:sldId id="666" r:id="rId15"/>
    <p:sldId id="667" r:id="rId16"/>
    <p:sldId id="645" r:id="rId17"/>
    <p:sldId id="646" r:id="rId18"/>
    <p:sldId id="647" r:id="rId19"/>
    <p:sldId id="668" r:id="rId20"/>
    <p:sldId id="651" r:id="rId21"/>
    <p:sldId id="652" r:id="rId22"/>
    <p:sldId id="653" r:id="rId23"/>
  </p:sldIdLst>
  <p:sldSz cx="9144000" cy="5143500" type="screen16x9"/>
  <p:notesSz cx="6858000" cy="9144000"/>
  <p:embeddedFontLst>
    <p:embeddedFont>
      <p:font typeface="Arvo" panose="02000000000000000000" pitchFamily="2" charset="77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Roboto Condensed" panose="02000000000000000000" pitchFamily="2" charset="0"/>
      <p:regular r:id="rId30"/>
      <p:bold r:id="rId31"/>
      <p:italic r:id="rId32"/>
      <p:boldItalic r:id="rId33"/>
    </p:embeddedFont>
    <p:embeddedFont>
      <p:font typeface="Roboto Condensed Light" panose="02000000000000000000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70"/>
    <p:restoredTop sz="94696"/>
  </p:normalViewPr>
  <p:slideViewPr>
    <p:cSldViewPr snapToGrid="0">
      <p:cViewPr varScale="1">
        <p:scale>
          <a:sx n="112" d="100"/>
          <a:sy n="112" d="100"/>
        </p:scale>
        <p:origin x="200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4-23T01:17:39.87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8772 5423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02409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Inteligencia Artificial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69F45-E374-174E-B0D4-D29B1BC07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Problemas con forma matricial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A6136-5096-A449-A4E6-CB002CD0DE3E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14274" y="1327350"/>
                <a:ext cx="7278165" cy="3145500"/>
              </a:xfrm>
            </p:spPr>
            <p:txBody>
              <a:bodyPr/>
              <a:lstStyle/>
              <a:p>
                <a:r>
                  <a:rPr lang="en-MX" dirty="0"/>
                  <a:t>Programación Dinámica</a:t>
                </a:r>
              </a:p>
              <a:p>
                <a:pPr lvl="1"/>
                <a:r>
                  <a:rPr lang="en-MX" dirty="0"/>
                  <a:t>Inicializar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MX" dirty="0"/>
                  <a:t> para todos los estados s</a:t>
                </a:r>
              </a:p>
              <a:p>
                <a:pPr lvl="1"/>
                <a:r>
                  <a:rPr lang="en-MX" dirty="0"/>
                  <a:t>Empezando con k = 1 hasta converger:</a:t>
                </a:r>
              </a:p>
              <a:p>
                <a:pPr lvl="2"/>
                <a:r>
                  <a:rPr lang="en-MX" dirty="0"/>
                  <a:t>Para toda s en S:</a:t>
                </a:r>
              </a:p>
              <a:p>
                <a:pPr lvl="3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𝛾</m:t>
                    </m:r>
                    <m:nary>
                      <m:naryPr>
                        <m:chr m:val="∑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7"/>
                              </m:rP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  <m:sup/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e>
                            <m:sSup>
                              <m:sSup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p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d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MX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F5EA6136-5096-A449-A4E6-CB002CD0DE3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14274" y="1327350"/>
                <a:ext cx="7278165" cy="3145500"/>
              </a:xfrm>
              <a:blipFill>
                <a:blip r:embed="rId2"/>
                <a:stretch>
                  <a:fillRect l="-523" b="-18145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79A35-1935-FE4B-A29D-E03DD4FAD6D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806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Decission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MRP con acciones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A es el conjunto de acciones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MDP es una tupla (S, A, P, R,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MX" sz="1600" dirty="0"/>
                  <a:t>)</a:t>
                </a:r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46703" b="-1703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6831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Q-Learning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283427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B7C6B-7C0C-274F-8990-DCDE7CA67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Markov Decission Process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</p:spPr>
            <p:txBody>
              <a:bodyPr/>
              <a:lstStyle/>
              <a:p>
                <a:r>
                  <a:rPr lang="en-MX" sz="2000" dirty="0"/>
                  <a:t>MRP con acciones</a:t>
                </a:r>
              </a:p>
              <a:p>
                <a:r>
                  <a:rPr lang="en-MX" sz="2000" dirty="0"/>
                  <a:t>Definición formal:</a:t>
                </a:r>
              </a:p>
              <a:p>
                <a:pPr lvl="1"/>
                <a:r>
                  <a:rPr lang="en-MX" sz="1600" dirty="0"/>
                  <a:t>S es un conjunto de estados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A es el conjunto de acciones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P es el modelo de transición que especifica: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s-ES" sz="1600" i="1"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s-ES" sz="16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R es la función de recompensa: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s-ES" sz="1600" b="0" i="0" smtClean="0">
                        <a:latin typeface="Cambria Math" panose="02040503050406030204" pitchFamily="18" charset="0"/>
                      </a:rPr>
                      <m:t>R</m:t>
                    </m:r>
                    <m:d>
                      <m:dPr>
                        <m:ctrlPr>
                          <a:rPr lang="es-E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s-ES" sz="1600" b="0" i="0" smtClean="0">
                                <a:latin typeface="Cambria Math" panose="02040503050406030204" pitchFamily="18" charset="0"/>
                              </a:rPr>
                              <m:t>t</m:t>
                            </m:r>
                          </m:sub>
                        </m:sSub>
                        <m:r>
                          <a:rPr lang="es-ES" sz="1600" b="0" i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s-ES" sz="1600" b="0" i="0" smtClean="0">
                            <a:latin typeface="Cambria Math" panose="02040503050406030204" pitchFamily="18" charset="0"/>
                          </a:rPr>
                          <m:t>s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sub>
                            <m:r>
                              <a:rPr lang="es-ES" sz="1600" b="0" i="1" smtClean="0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s-ES" sz="1600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s-E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𝑎</m:t>
                    </m:r>
                    <m:r>
                      <a:rPr lang="es-E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MX" sz="1600" dirty="0"/>
              </a:p>
              <a:p>
                <a:pPr lvl="1"/>
                <a:r>
                  <a:rPr lang="en-MX" sz="1600" dirty="0"/>
                  <a:t>Factor de descuento: </a:t>
                </a:r>
                <a14:m>
                  <m:oMath xmlns:m="http://schemas.openxmlformats.org/officeDocument/2006/math"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s-ES" sz="1600" b="0" i="1" smtClean="0">
                        <a:latin typeface="Cambria Math" panose="02040503050406030204" pitchFamily="18" charset="0"/>
                      </a:rPr>
                      <m:t>∈[0,1</m:t>
                    </m:r>
                  </m:oMath>
                </a14:m>
                <a:endParaRPr lang="en-MX" sz="1600" dirty="0"/>
              </a:p>
              <a:p>
                <a:r>
                  <a:rPr lang="en-MX" sz="1600" dirty="0"/>
                  <a:t>MDP es una tupla (S, A, P, R, </a:t>
                </a:r>
                <a14:m>
                  <m:oMath xmlns:m="http://schemas.openxmlformats.org/officeDocument/2006/math">
                    <m:r>
                      <a:rPr lang="es-ES" sz="1600" i="1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MX" sz="1600" dirty="0"/>
                  <a:t>)</a:t>
                </a:r>
              </a:p>
              <a:p>
                <a:endParaRPr lang="en-MX" sz="2000" dirty="0"/>
              </a:p>
              <a:p>
                <a:pPr lvl="1"/>
                <a:endParaRPr lang="en-MX" sz="2000" dirty="0"/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07309FF-9DCE-7541-A820-83E9D82FB93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454473" y="2176272"/>
                <a:ext cx="5492401" cy="2296578"/>
              </a:xfrm>
              <a:blipFill>
                <a:blip r:embed="rId2"/>
                <a:stretch>
                  <a:fillRect l="-693" t="-46703" b="-17033"/>
                </a:stretch>
              </a:blipFill>
            </p:spPr>
            <p:txBody>
              <a:bodyPr/>
              <a:lstStyle/>
              <a:p>
                <a:r>
                  <a:rPr lang="en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47B01-E7E5-8542-9843-4E2998DF6FA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723941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C5A54-95E8-3B42-92E4-F764A32DFB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Valor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F2E83B-7C83-FD40-934C-71839C1A62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706648"/>
            <a:ext cx="6132600" cy="766201"/>
          </a:xfrm>
        </p:spPr>
        <p:txBody>
          <a:bodyPr/>
          <a:lstStyle/>
          <a:p>
            <a:r>
              <a:rPr lang="en-MX" sz="2000" dirty="0"/>
              <a:t>Que le falta a esto para ser parte de un MDP?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C2257-74C9-4C44-9377-4411627ACC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660946-8BE3-B94B-9EDE-4E149261B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350" y="1802096"/>
            <a:ext cx="5835650" cy="1242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9461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2FD4F-0143-6A44-9EAA-D4C5FAD39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CC546-D6C8-8441-A997-DCFE819DF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3806190"/>
            <a:ext cx="6132600" cy="666660"/>
          </a:xfrm>
        </p:spPr>
        <p:txBody>
          <a:bodyPr/>
          <a:lstStyle/>
          <a:p>
            <a:r>
              <a:rPr lang="en-MX" dirty="0"/>
              <a:t>Valor Q, es el </a:t>
            </a:r>
            <a:r>
              <a:rPr lang="en-MX" b="1" dirty="0"/>
              <a:t>valor</a:t>
            </a:r>
            <a:r>
              <a:rPr lang="en-MX" dirty="0"/>
              <a:t> con acciones.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296BAB-B783-A641-829D-E8B251B7DD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1E182B-C1CE-DF4C-A674-A6113587C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266950"/>
            <a:ext cx="36322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530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Ejemplo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Imaginemos que tenemos un taxi autónomo.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1026" name="Picture 2" descr="Taxi Environment for Reinforcement Learning - OpenAI Gy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927" y="1937560"/>
            <a:ext cx="2731654" cy="2698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0446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Estados: Puede estar en cualquier bloque, puede tener pasaje, el pasaje puede estar esperando o no, y puede haber sido dejado o no.</a:t>
            </a:r>
          </a:p>
          <a:p>
            <a:pPr lvl="1"/>
            <a:r>
              <a:rPr lang="es-MX" dirty="0"/>
              <a:t>Son 500 posibles estados</a:t>
            </a:r>
          </a:p>
          <a:p>
            <a:r>
              <a:rPr lang="es-MX" dirty="0"/>
              <a:t>Acciones: Norte, Sur, Este, Oeste, Subir Pasaje, Bajar Pasaje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197273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Nos cuesta 1 movernos</a:t>
            </a:r>
          </a:p>
          <a:p>
            <a:r>
              <a:rPr lang="es-MX" dirty="0"/>
              <a:t>Nos cuesta 10 tratar de subir pasaje o bajar pasaje donde no es posible.</a:t>
            </a:r>
          </a:p>
          <a:p>
            <a:r>
              <a:rPr lang="es-MX" dirty="0"/>
              <a:t>Nos dan 20 si logramos dejar al pasaje donde se debe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14:cNvPr>
              <p14:cNvContentPartPr/>
              <p14:nvPr/>
            </p14:nvContentPartPr>
            <p14:xfrm>
              <a:off x="3157920" y="195228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BCE317-8ABB-2740-8C04-38E8F21C62CB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148560" y="194292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461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1E793B-B1A0-7E40-A940-8A2919038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96DAD-5DF5-174C-A921-DFEC1ADD4FC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pic>
        <p:nvPicPr>
          <p:cNvPr id="5" name="Picture 12" descr="https://latex.codecogs.com/gif.latex?%5Cdpi%7B300%7D%20%5Csmall%20Q%28%7B%5Csmall%20state%7D%2C%20%7B%5Csmall%20action%7D%29%20%5Cleftarrow%20%281%20-%20%5Calpha%29%20Q%28%7B%5Csmall%20state%7D%2C%20%7B%5Csmall%20action%7D%29%20&amp;plus;%20%5Calpha%20%5CBig%28%7B%5Csmall%20reward%7D%20&amp;plus;%20%5Cgamma%20%5Cmax_%7Ba%7D%20Q%28%7B%5Csmall%20next%20%5C%20state%7D%2C%20%7B%5Csmall%20all%20%5C%20actions%7D%29%5CBig%29">
            <a:extLst>
              <a:ext uri="{FF2B5EF4-FFF2-40B4-BE49-F238E27FC236}">
                <a16:creationId xmlns:a16="http://schemas.microsoft.com/office/drawing/2014/main" id="{EBA701DD-5C73-1749-A971-CC6634B61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75" y="2366352"/>
            <a:ext cx="7637378" cy="357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0377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Anuncios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65844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Q-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 </a:t>
            </a:r>
            <a:r>
              <a:rPr lang="es-MX" dirty="0" err="1"/>
              <a:t>Learning</a:t>
            </a:r>
            <a:r>
              <a:rPr lang="es-MX" dirty="0"/>
              <a:t> utiliza la tabla de recompensas para aprender a lo largo que pasa el tiempo cual es la mejor acción.</a:t>
            </a:r>
          </a:p>
          <a:p>
            <a:r>
              <a:rPr lang="es-MX" dirty="0"/>
              <a:t>Se genera un valor Q, donde se va almacenando la recompensa acumulada</a:t>
            </a:r>
          </a:p>
          <a:p>
            <a:r>
              <a:rPr lang="es-MX" dirty="0"/>
              <a:t>Por que la acumulada?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529189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valores Q se almacenan en una tabla llamada la Q-</a:t>
            </a:r>
            <a:r>
              <a:rPr lang="es-MX" dirty="0" err="1"/>
              <a:t>Table</a:t>
            </a:r>
            <a:r>
              <a:rPr lang="es-MX" dirty="0"/>
              <a:t>, donde se almacena un Q-</a:t>
            </a:r>
            <a:r>
              <a:rPr lang="es-MX" dirty="0" err="1"/>
              <a:t>Value</a:t>
            </a:r>
            <a:r>
              <a:rPr lang="es-MX" dirty="0"/>
              <a:t> por cada par (estado, acción)</a:t>
            </a:r>
          </a:p>
          <a:p>
            <a:r>
              <a:rPr lang="es-MX" dirty="0"/>
              <a:t>Un Q-</a:t>
            </a:r>
            <a:r>
              <a:rPr lang="es-MX" dirty="0" err="1"/>
              <a:t>Value</a:t>
            </a:r>
            <a:r>
              <a:rPr lang="es-MX" dirty="0"/>
              <a:t> alto, implica que esa acción es muy benéfica desde ese estado en particular.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08187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4098" name="Picture 2" descr="Q Matrix Initialized Through Train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1166" y="1510145"/>
            <a:ext cx="3507072" cy="3563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35139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Proyecto Final</a:t>
            </a:r>
          </a:p>
          <a:p>
            <a:pPr lvl="1"/>
            <a:r>
              <a:rPr lang="es-MX" sz="2000" dirty="0"/>
              <a:t>Crear un agente inteligente</a:t>
            </a:r>
          </a:p>
          <a:p>
            <a:pPr lvl="2"/>
            <a:r>
              <a:rPr lang="es-MX" sz="2000" dirty="0"/>
              <a:t>Tiene que ser funcional</a:t>
            </a:r>
          </a:p>
          <a:p>
            <a:pPr lvl="2"/>
            <a:r>
              <a:rPr lang="es-MX" sz="2000" dirty="0"/>
              <a:t>El día de la entrega tienen que mostrarlo en acción.</a:t>
            </a:r>
          </a:p>
          <a:p>
            <a:pPr lvl="1"/>
            <a:r>
              <a:rPr lang="es-MX" sz="2000" dirty="0"/>
              <a:t>Reporte sobre el funcionamiento</a:t>
            </a:r>
          </a:p>
          <a:p>
            <a:pPr lvl="2"/>
            <a:r>
              <a:rPr lang="es-MX" sz="2000" dirty="0"/>
              <a:t>Sin código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358660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Examen Final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Entrega de Proyecto y Examen?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58613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err="1"/>
              <a:t>Reinforcement</a:t>
            </a:r>
            <a:r>
              <a:rPr lang="es-MX" dirty="0"/>
              <a:t>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Clase Pasada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sp>
        <p:nvSpPr>
          <p:cNvPr id="7" name="Rectángulo 6"/>
          <p:cNvSpPr/>
          <p:nvPr/>
        </p:nvSpPr>
        <p:spPr>
          <a:xfrm>
            <a:off x="3309281" y="1485900"/>
            <a:ext cx="1972492" cy="6531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Agente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309281" y="2820489"/>
            <a:ext cx="1972492" cy="65314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Ambiente</a:t>
            </a:r>
          </a:p>
        </p:txBody>
      </p:sp>
      <p:cxnSp>
        <p:nvCxnSpPr>
          <p:cNvPr id="10" name="Conector curvado 9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1198285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814275" y="2387237"/>
            <a:ext cx="955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Estado </a:t>
            </a:r>
            <a:r>
              <a:rPr lang="es-MX" dirty="0" err="1"/>
              <a:t>S</a:t>
            </a:r>
            <a:r>
              <a:rPr lang="es-MX" sz="1200" dirty="0" err="1"/>
              <a:t>t</a:t>
            </a:r>
            <a:endParaRPr lang="es-MX" dirty="0"/>
          </a:p>
        </p:txBody>
      </p:sp>
      <p:cxnSp>
        <p:nvCxnSpPr>
          <p:cNvPr id="9" name="Conector curvado 8"/>
          <p:cNvCxnSpPr>
            <a:stCxn id="7" idx="3"/>
            <a:endCxn id="8" idx="3"/>
          </p:cNvCxnSpPr>
          <p:nvPr/>
        </p:nvCxnSpPr>
        <p:spPr>
          <a:xfrm>
            <a:off x="5281773" y="1812472"/>
            <a:ext cx="12700" cy="1334589"/>
          </a:xfrm>
          <a:prstGeom prst="curvedConnector3">
            <a:avLst>
              <a:gd name="adj1" fmla="val 1342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ángulo 10"/>
          <p:cNvSpPr/>
          <p:nvPr/>
        </p:nvSpPr>
        <p:spPr>
          <a:xfrm>
            <a:off x="7037665" y="2233348"/>
            <a:ext cx="91563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Acción a</a:t>
            </a:r>
            <a:r>
              <a:rPr lang="es-MX" sz="1200" dirty="0"/>
              <a:t>t</a:t>
            </a:r>
            <a:endParaRPr lang="es-MX" dirty="0"/>
          </a:p>
        </p:txBody>
      </p:sp>
      <p:cxnSp>
        <p:nvCxnSpPr>
          <p:cNvPr id="13" name="Conector curvado 12"/>
          <p:cNvCxnSpPr>
            <a:stCxn id="8" idx="1"/>
            <a:endCxn id="7" idx="1"/>
          </p:cNvCxnSpPr>
          <p:nvPr/>
        </p:nvCxnSpPr>
        <p:spPr>
          <a:xfrm rot="10800000">
            <a:off x="3309281" y="1812473"/>
            <a:ext cx="12700" cy="1334589"/>
          </a:xfrm>
          <a:prstGeom prst="curvedConnector3">
            <a:avLst>
              <a:gd name="adj1" fmla="val 766285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/>
          <p:cNvSpPr/>
          <p:nvPr/>
        </p:nvSpPr>
        <p:spPr>
          <a:xfrm>
            <a:off x="2493968" y="2165170"/>
            <a:ext cx="139172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Recompensa </a:t>
            </a:r>
            <a:r>
              <a:rPr lang="es-MX" dirty="0" err="1"/>
              <a:t>r</a:t>
            </a:r>
            <a:r>
              <a:rPr lang="es-MX" sz="1200" dirty="0" err="1"/>
              <a:t>t</a:t>
            </a:r>
            <a:endParaRPr lang="es-MX" dirty="0"/>
          </a:p>
        </p:txBody>
      </p:sp>
      <p:sp>
        <p:nvSpPr>
          <p:cNvPr id="15" name="Rectángulo 14"/>
          <p:cNvSpPr/>
          <p:nvPr/>
        </p:nvSpPr>
        <p:spPr>
          <a:xfrm>
            <a:off x="2493968" y="2387237"/>
            <a:ext cx="192713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Siguiente Estado S</a:t>
            </a:r>
            <a:r>
              <a:rPr lang="es-MX" sz="1200" dirty="0"/>
              <a:t>t+1</a:t>
            </a:r>
            <a:endParaRPr lang="es-MX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02DA84C-F058-8F42-8536-289AA590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95" y="3924671"/>
            <a:ext cx="3135698" cy="45757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55A57C4-F1F8-5B4A-9520-6F817941C448}"/>
              </a:ext>
            </a:extLst>
          </p:cNvPr>
          <p:cNvSpPr/>
          <p:nvPr/>
        </p:nvSpPr>
        <p:spPr>
          <a:xfrm>
            <a:off x="2811695" y="3924671"/>
            <a:ext cx="3135698" cy="45757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MX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6B8068-A6C4-AC47-8D4B-FCE8BDC0507D}"/>
              </a:ext>
            </a:extLst>
          </p:cNvPr>
          <p:cNvSpPr txBox="1"/>
          <p:nvPr/>
        </p:nvSpPr>
        <p:spPr>
          <a:xfrm>
            <a:off x="6071616" y="3611880"/>
            <a:ext cx="1885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MX" dirty="0"/>
              <a:t>Propiedad de Markov</a:t>
            </a:r>
          </a:p>
        </p:txBody>
      </p:sp>
    </p:spTree>
    <p:extLst>
      <p:ext uri="{BB962C8B-B14F-4D97-AF65-F5344CB8AC3E}">
        <p14:creationId xmlns:p14="http://schemas.microsoft.com/office/powerpoint/2010/main" val="475765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EA8A8A-2E3F-0942-9E22-7659DF9EC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X" dirty="0"/>
              <a:t>Como calcular el Valor de forma computacional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CB7249-CA56-3A4F-A3B7-4BC622F800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444300"/>
          </a:xfrm>
        </p:spPr>
        <p:txBody>
          <a:bodyPr/>
          <a:lstStyle/>
          <a:p>
            <a:r>
              <a:rPr lang="en-MX" dirty="0"/>
              <a:t>Podriamos demostrar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F2A737-BD2E-3345-BD13-CC2BC81224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1CCE19-1B3A-B54B-890A-84BA9133F8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350" y="2127450"/>
            <a:ext cx="7099300" cy="151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94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D5D0C-E30E-7645-8718-A3B26D1B81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A33851-3120-7A44-861E-123D6DBC58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FA8625-F183-014E-9E85-39BF3CD059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984" y="2201182"/>
            <a:ext cx="6876288" cy="189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73696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43C61-DF4D-954C-9F3E-786DEA744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B21E8-0CB1-0F48-8DCD-C95F913B3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2D75ADD-BEC2-D540-92F4-DA6F8F976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9600" y="2114042"/>
            <a:ext cx="5384800" cy="215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548816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532</Words>
  <Application>Microsoft Macintosh PowerPoint</Application>
  <PresentationFormat>On-screen Show (16:9)</PresentationFormat>
  <Paragraphs>93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Arvo</vt:lpstr>
      <vt:lpstr>Cambria Math</vt:lpstr>
      <vt:lpstr>Arial</vt:lpstr>
      <vt:lpstr>Roboto Condensed Light</vt:lpstr>
      <vt:lpstr>Roboto Condensed</vt:lpstr>
      <vt:lpstr>Salerio template</vt:lpstr>
      <vt:lpstr>Inteligencia Artificial</vt:lpstr>
      <vt:lpstr>Anuncios</vt:lpstr>
      <vt:lpstr>PowerPoint Presentation</vt:lpstr>
      <vt:lpstr>Examen Final</vt:lpstr>
      <vt:lpstr>Reinforcement Learning</vt:lpstr>
      <vt:lpstr>PowerPoint Presentation</vt:lpstr>
      <vt:lpstr>Como calcular el Valor de forma computacional</vt:lpstr>
      <vt:lpstr>PowerPoint Presentation</vt:lpstr>
      <vt:lpstr>PowerPoint Presentation</vt:lpstr>
      <vt:lpstr>Problemas con forma matricial</vt:lpstr>
      <vt:lpstr>Markov Decission Process</vt:lpstr>
      <vt:lpstr>Q-Learning</vt:lpstr>
      <vt:lpstr>Markov Decission Process</vt:lpstr>
      <vt:lpstr>Valor</vt:lpstr>
      <vt:lpstr>PowerPoint Presentation</vt:lpstr>
      <vt:lpstr>Ejemplo</vt:lpstr>
      <vt:lpstr>PowerPoint Presentation</vt:lpstr>
      <vt:lpstr>PowerPoint Presentation</vt:lpstr>
      <vt:lpstr>PowerPoint Presentation</vt:lpstr>
      <vt:lpstr>Q-Learning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Inteligencia Artificial</dc:title>
  <dc:creator>Microsoft Office User</dc:creator>
  <cp:lastModifiedBy>Microsoft Office User</cp:lastModifiedBy>
  <cp:revision>19</cp:revision>
  <dcterms:created xsi:type="dcterms:W3CDTF">2020-04-02T17:43:10Z</dcterms:created>
  <dcterms:modified xsi:type="dcterms:W3CDTF">2020-04-23T21:05:38Z</dcterms:modified>
</cp:coreProperties>
</file>